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2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664" r:id="rId140"/>
    <p:sldId id="2732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867" r:id="rId170"/>
    <p:sldId id="2793" r:id="rId171"/>
    <p:sldId id="2862" r:id="rId172"/>
    <p:sldId id="2621" r:id="rId173"/>
    <p:sldId id="2868" r:id="rId174"/>
    <p:sldId id="2863" r:id="rId175"/>
    <p:sldId id="2864" r:id="rId176"/>
    <p:sldId id="2865" r:id="rId177"/>
    <p:sldId id="2870" r:id="rId178"/>
    <p:sldId id="2878" r:id="rId179"/>
    <p:sldId id="2880" r:id="rId180"/>
    <p:sldId id="2879" r:id="rId181"/>
    <p:sldId id="2612" r:id="rId182"/>
    <p:sldId id="2623" r:id="rId183"/>
    <p:sldId id="2598" r:id="rId184"/>
    <p:sldId id="2594" r:id="rId185"/>
    <p:sldId id="2591" r:id="rId186"/>
    <p:sldId id="2589" r:id="rId187"/>
    <p:sldId id="2613" r:id="rId188"/>
    <p:sldId id="2614" r:id="rId189"/>
    <p:sldId id="2615" r:id="rId190"/>
    <p:sldId id="2616" r:id="rId191"/>
    <p:sldId id="2617" r:id="rId192"/>
    <p:sldId id="2618" r:id="rId193"/>
    <p:sldId id="2595" r:id="rId194"/>
    <p:sldId id="2593" r:id="rId195"/>
    <p:sldId id="2797" r:id="rId196"/>
    <p:sldId id="2876" r:id="rId197"/>
    <p:sldId id="2875" r:id="rId198"/>
    <p:sldId id="2872" r:id="rId199"/>
    <p:sldId id="2873" r:id="rId200"/>
    <p:sldId id="2874" r:id="rId201"/>
    <p:sldId id="2871" r:id="rId202"/>
    <p:sldId id="2798" r:id="rId203"/>
    <p:sldId id="2809" r:id="rId204"/>
    <p:sldId id="2769" r:id="rId205"/>
    <p:sldId id="2590" r:id="rId206"/>
    <p:sldId id="2799" r:id="rId207"/>
    <p:sldId id="2804" r:id="rId208"/>
    <p:sldId id="2803" r:id="rId209"/>
    <p:sldId id="2807" r:id="rId210"/>
    <p:sldId id="2805" r:id="rId211"/>
    <p:sldId id="2877" r:id="rId212"/>
    <p:sldId id="2806" r:id="rId213"/>
    <p:sldId id="2796" r:id="rId214"/>
    <p:sldId id="2808" r:id="rId215"/>
    <p:sldId id="2800" r:id="rId216"/>
    <p:sldId id="2801" r:id="rId217"/>
    <p:sldId id="2604" r:id="rId218"/>
    <p:sldId id="2605" r:id="rId219"/>
    <p:sldId id="2600" r:id="rId220"/>
    <p:sldId id="2855" r:id="rId221"/>
    <p:sldId id="2596" r:id="rId222"/>
    <p:sldId id="2849" r:id="rId223"/>
    <p:sldId id="2852" r:id="rId224"/>
    <p:sldId id="2851" r:id="rId225"/>
    <p:sldId id="2854" r:id="rId226"/>
    <p:sldId id="2856" r:id="rId227"/>
    <p:sldId id="2857" r:id="rId228"/>
    <p:sldId id="2606" r:id="rId229"/>
    <p:sldId id="2858" r:id="rId230"/>
    <p:sldId id="2607" r:id="rId231"/>
    <p:sldId id="2859" r:id="rId232"/>
    <p:sldId id="2861" r:id="rId233"/>
    <p:sldId id="2860" r:id="rId234"/>
    <p:sldId id="2624" r:id="rId235"/>
    <p:sldId id="2625" r:id="rId236"/>
    <p:sldId id="2601" r:id="rId237"/>
    <p:sldId id="2602" r:id="rId238"/>
    <p:sldId id="2881" r:id="rId239"/>
    <p:sldId id="2603" r:id="rId240"/>
    <p:sldId id="2580" r:id="rId241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110" d="100"/>
          <a:sy n="110" d="100"/>
        </p:scale>
        <p:origin x="1644" y="96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ableStyles" Target="tableStyle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06917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7610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751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25086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24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74329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9037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37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054837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58316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0674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01098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57659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5703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046109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20167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82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9474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240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gif"/><Relationship Id="rId4" Type="http://schemas.openxmlformats.org/officeDocument/2006/relationships/image" Target="../media/image13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gi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0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g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2023.08.19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Transformer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Transformer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</a:t>
            </a:r>
            <a:r>
              <a:rPr lang="en-US" altLang="ko-KR" sz="1400" u="sng">
                <a:latin typeface="+mn-ea"/>
              </a:rPr>
              <a:t>Sequential() 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 u="sng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 u="sng">
                <a:latin typeface="+mn-ea"/>
              </a:rPr>
              <a:t>model.add(keras.layers.Dense(</a:t>
            </a:r>
            <a:r>
              <a:rPr lang="en-US" altLang="ko-KR" sz="1400">
                <a:latin typeface="+mn-ea"/>
              </a:rPr>
              <a:t>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3273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keras.layers.Embedding(vocab_size, max_seqlen)(x1)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keras.layers.Embedding(vocab_size, max_seqlen)(x2)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x1 = keras.layers.Bidirectional(tf.keras.layers.LSTM(max_seqlen))(x2)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x2 = keras.layers.Dense(64, activation="relu")(x1)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keras.layers.Dense(1, activation="sigmoid")(x1)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pyton_function</a:t>
            </a:r>
            <a:r>
              <a:rPr lang="en-US" altLang="ko-KR" sz="1400">
                <a:latin typeface="+mn-ea"/>
              </a:rPr>
              <a:t>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0318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CD0B1C67-0072-CCCD-C9E4-00229A312003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 (Model + Weight)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사례</a:t>
            </a:r>
            <a:r>
              <a:rPr lang="en-US" altLang="ko-KR" sz="1400">
                <a:latin typeface="+mn-ea"/>
              </a:rPr>
              <a:t>: ResNet, YOLO, BERT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AutoML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C76A79-DEED-DE41-F141-7E70AB772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5" y="2478038"/>
            <a:ext cx="6243193" cy="3960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AE27A6-717A-32B8-169E-02440C005F1B}"/>
              </a:ext>
            </a:extLst>
          </p:cNvPr>
          <p:cNvSpPr txBox="1"/>
          <p:nvPr/>
        </p:nvSpPr>
        <p:spPr>
          <a:xfrm>
            <a:off x="3440832" y="6351131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https://onestoria.tistory.com/56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 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 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 </a:t>
            </a: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 </a:t>
            </a: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238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6256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Transfer Learning (</a:t>
            </a:r>
            <a:r>
              <a:rPr lang="ko-KR" altLang="en-US" sz="1600">
                <a:latin typeface="+mn-ea"/>
              </a:rPr>
              <a:t>전이 학습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사전 학습된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사용하여 새로운 작업에 대한 </a:t>
            </a:r>
            <a:r>
              <a:rPr lang="en-US" altLang="ko-KR" sz="1400">
                <a:latin typeface="+mn-ea"/>
              </a:rPr>
              <a:t>representation (</a:t>
            </a:r>
            <a:r>
              <a:rPr lang="ko-KR" altLang="en-US" sz="1400">
                <a:latin typeface="+mn-ea"/>
              </a:rPr>
              <a:t>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만든다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Pre-trained Model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Application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Fine Tuning (</a:t>
            </a:r>
            <a:r>
              <a:rPr lang="ko-KR" altLang="en-US" sz="1400">
                <a:latin typeface="+mn-ea"/>
              </a:rPr>
              <a:t>미세 조정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전이 학습 </a:t>
            </a:r>
            <a:r>
              <a:rPr lang="en-US" altLang="ko-KR" sz="1600">
                <a:latin typeface="+mn-ea"/>
              </a:rPr>
              <a:t>workflow</a:t>
            </a:r>
          </a:p>
          <a:p>
            <a:pPr lvl="1"/>
            <a:r>
              <a:rPr lang="ko-KR" altLang="en-US" sz="1400">
                <a:latin typeface="+mn-ea"/>
              </a:rPr>
              <a:t>기본 모델을 인스턴스화하고 사전 훈련된 가중치를 여기에 로드합니다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trainable = False</a:t>
            </a:r>
            <a:r>
              <a:rPr lang="ko-KR" altLang="en-US" sz="1400">
                <a:latin typeface="+mn-ea"/>
              </a:rPr>
              <a:t>를 설정하여 기본 모델의 모든 레이어를 동결합니다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기본 모델에서 하나 이상의 레이어 출력 위에 새 모델을 만듭니다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새 데이터세트에서 새 모델을 훈련합니다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91D5405-35CE-A9A4-A6C2-DA460A26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6"/>
          <a:stretch/>
        </p:blipFill>
        <p:spPr bwMode="auto">
          <a:xfrm>
            <a:off x="761445" y="4132023"/>
            <a:ext cx="4140320" cy="229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4874E-EA42-54D4-48B1-82FD8FA9FC76}"/>
              </a:ext>
            </a:extLst>
          </p:cNvPr>
          <p:cNvSpPr txBox="1"/>
          <p:nvPr/>
        </p:nvSpPr>
        <p:spPr>
          <a:xfrm>
            <a:off x="908298" y="6423139"/>
            <a:ext cx="4404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https://thebook.io/080289/0277/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60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Fine Tuning (</a:t>
            </a:r>
            <a:r>
              <a:rPr lang="ko-KR" altLang="en-US" sz="1600">
                <a:latin typeface="+mn-ea"/>
              </a:rPr>
              <a:t>미세 조정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Pre-trained </a:t>
            </a:r>
            <a:r>
              <a:rPr lang="ko-KR" altLang="en-US" sz="1400">
                <a:latin typeface="+mn-ea"/>
              </a:rPr>
              <a:t>모델을 새로운 </a:t>
            </a:r>
            <a:r>
              <a:rPr lang="en-US" altLang="ko-KR" sz="1400">
                <a:latin typeface="+mn-ea"/>
              </a:rPr>
              <a:t>Task</a:t>
            </a:r>
            <a:r>
              <a:rPr lang="ko-KR" altLang="en-US" sz="1400">
                <a:latin typeface="+mn-ea"/>
              </a:rPr>
              <a:t>에 적용 시키는 과정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Layer </a:t>
            </a:r>
            <a:r>
              <a:rPr lang="ko-KR" altLang="en-US" sz="1400">
                <a:latin typeface="+mn-ea"/>
              </a:rPr>
              <a:t>속성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</a:t>
            </a:r>
            <a:r>
              <a:rPr lang="en-US" altLang="ko-KR" sz="1400">
                <a:latin typeface="+mn-ea"/>
              </a:rPr>
              <a:t>			: True. </a:t>
            </a:r>
            <a:r>
              <a:rPr lang="ko-KR" altLang="en-US" sz="1400">
                <a:latin typeface="+mn-ea"/>
              </a:rPr>
              <a:t>훈련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이 속성이 변경되면 다시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compile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을 하여야 합니다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weights			: </a:t>
            </a:r>
            <a:r>
              <a:rPr lang="ko-KR" altLang="en-US" sz="1400">
                <a:latin typeface="+mn-ea"/>
              </a:rPr>
              <a:t>가중치 변수 목록 </a:t>
            </a:r>
            <a:r>
              <a:rPr lang="en-US" altLang="ko-KR" sz="1400">
                <a:latin typeface="+mn-ea"/>
              </a:rPr>
              <a:t>(get_weights())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trainable_weights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훈련 대상이 되는 가중치 변수 목록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non_trainable_weights	: </a:t>
            </a:r>
            <a:r>
              <a:rPr lang="ko-KR" altLang="en-US" sz="1400">
                <a:latin typeface="+mn-ea"/>
              </a:rPr>
              <a:t>훈련되지 않은 가중치 변수 목록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8973D1-B3E7-BBA1-D5CB-0B7503CC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6" y="3356991"/>
            <a:ext cx="3240360" cy="2957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EAC84B-6E46-012F-473B-876984C62609}"/>
              </a:ext>
            </a:extLst>
          </p:cNvPr>
          <p:cNvSpPr txBox="1"/>
          <p:nvPr/>
        </p:nvSpPr>
        <p:spPr>
          <a:xfrm>
            <a:off x="746210" y="6351429"/>
            <a:ext cx="41887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https://yeko90.tistory.com/entry/deep-learning-Fine-Tuning-tip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Keras application		: tensorflow.keras.applications</a:t>
            </a:r>
          </a:p>
          <a:p>
            <a:r>
              <a:rPr lang="en-US" altLang="ko-KR" sz="1600">
                <a:latin typeface="+mn-ea"/>
              </a:rPr>
              <a:t>TensorFlow Hub		: https://www.tensorflow.org/hub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8228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69EA214-DE68-84B6-543C-73940E5BB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905328" cy="442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94CC6E-80DD-D142-2125-F2A573E4E4A4}"/>
              </a:ext>
            </a:extLst>
          </p:cNvPr>
          <p:cNvSpPr txBox="1"/>
          <p:nvPr/>
        </p:nvSpPr>
        <p:spPr>
          <a:xfrm>
            <a:off x="344488" y="6351429"/>
            <a:ext cx="9433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https://velog.io/@kbm970709/%EC%8B%A0%EC%9E%85%EC%83%9D-%EC%84%B8%EB%AF%B8%EB%82%98-Lecture-8-CNN-Architectures-DL-for-CV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6CB761-C846-50ED-C6A3-12DAE032F08A}"/>
              </a:ext>
            </a:extLst>
          </p:cNvPr>
          <p:cNvSpPr txBox="1"/>
          <p:nvPr/>
        </p:nvSpPr>
        <p:spPr>
          <a:xfrm>
            <a:off x="3800872" y="6169943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ZFNet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CB4868-B2A2-76D9-1610-B702C4E1BF3E}"/>
              </a:ext>
            </a:extLst>
          </p:cNvPr>
          <p:cNvCxnSpPr/>
          <p:nvPr/>
        </p:nvCxnSpPr>
        <p:spPr>
          <a:xfrm>
            <a:off x="344488" y="4441468"/>
            <a:ext cx="9217025" cy="0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F74BA2-B75E-1672-B8C0-5570A1ABBC6F}"/>
              </a:ext>
            </a:extLst>
          </p:cNvPr>
          <p:cNvCxnSpPr/>
          <p:nvPr/>
        </p:nvCxnSpPr>
        <p:spPr>
          <a:xfrm>
            <a:off x="5605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6CAA7C7-52E1-F550-23A7-306E96D19AEB}"/>
              </a:ext>
            </a:extLst>
          </p:cNvPr>
          <p:cNvCxnSpPr/>
          <p:nvPr/>
        </p:nvCxnSpPr>
        <p:spPr>
          <a:xfrm>
            <a:off x="10353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708338-332F-FE6A-3D8F-D682CA30D4A4}"/>
              </a:ext>
            </a:extLst>
          </p:cNvPr>
          <p:cNvCxnSpPr/>
          <p:nvPr/>
        </p:nvCxnSpPr>
        <p:spPr>
          <a:xfrm>
            <a:off x="15102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39AD86F-5661-2A3B-BF99-F9033936D894}"/>
              </a:ext>
            </a:extLst>
          </p:cNvPr>
          <p:cNvCxnSpPr/>
          <p:nvPr/>
        </p:nvCxnSpPr>
        <p:spPr>
          <a:xfrm>
            <a:off x="198510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4F5BBC-06DE-4B09-B4D5-8345BDEA53C2}"/>
              </a:ext>
            </a:extLst>
          </p:cNvPr>
          <p:cNvCxnSpPr/>
          <p:nvPr/>
        </p:nvCxnSpPr>
        <p:spPr>
          <a:xfrm>
            <a:off x="24599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367F3EB-17A1-7885-B2B9-C251D18D99C6}"/>
              </a:ext>
            </a:extLst>
          </p:cNvPr>
          <p:cNvCxnSpPr/>
          <p:nvPr/>
        </p:nvCxnSpPr>
        <p:spPr>
          <a:xfrm>
            <a:off x="29348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3035640-2A5D-61AC-9A68-032EA6657DB5}"/>
              </a:ext>
            </a:extLst>
          </p:cNvPr>
          <p:cNvCxnSpPr/>
          <p:nvPr/>
        </p:nvCxnSpPr>
        <p:spPr>
          <a:xfrm>
            <a:off x="340969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A5A101-D473-60D8-93F4-820EAF44BE40}"/>
              </a:ext>
            </a:extLst>
          </p:cNvPr>
          <p:cNvCxnSpPr/>
          <p:nvPr/>
        </p:nvCxnSpPr>
        <p:spPr>
          <a:xfrm>
            <a:off x="388456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48FAFF-6519-6F92-5540-DC7AA7194704}"/>
              </a:ext>
            </a:extLst>
          </p:cNvPr>
          <p:cNvCxnSpPr/>
          <p:nvPr/>
        </p:nvCxnSpPr>
        <p:spPr>
          <a:xfrm>
            <a:off x="79794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FCF3157-3039-72AB-2380-F94180ECFEC7}"/>
              </a:ext>
            </a:extLst>
          </p:cNvPr>
          <p:cNvCxnSpPr/>
          <p:nvPr/>
        </p:nvCxnSpPr>
        <p:spPr>
          <a:xfrm>
            <a:off x="12728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FF6EA2-8F76-9D51-1E69-ECCB0E175CEB}"/>
              </a:ext>
            </a:extLst>
          </p:cNvPr>
          <p:cNvCxnSpPr/>
          <p:nvPr/>
        </p:nvCxnSpPr>
        <p:spPr>
          <a:xfrm>
            <a:off x="17476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980020-0E5A-132F-C877-ED043A7E07FC}"/>
              </a:ext>
            </a:extLst>
          </p:cNvPr>
          <p:cNvCxnSpPr/>
          <p:nvPr/>
        </p:nvCxnSpPr>
        <p:spPr>
          <a:xfrm>
            <a:off x="22225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D9E297C-01BC-FFC8-6CFD-7E68ED6C37C4}"/>
              </a:ext>
            </a:extLst>
          </p:cNvPr>
          <p:cNvCxnSpPr/>
          <p:nvPr/>
        </p:nvCxnSpPr>
        <p:spPr>
          <a:xfrm>
            <a:off x="26974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22C57D-B338-448C-C468-8DEFAC5048E3}"/>
              </a:ext>
            </a:extLst>
          </p:cNvPr>
          <p:cNvCxnSpPr/>
          <p:nvPr/>
        </p:nvCxnSpPr>
        <p:spPr>
          <a:xfrm>
            <a:off x="317226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DB53740-BFF6-D094-C5F8-2ED1D2882528}"/>
              </a:ext>
            </a:extLst>
          </p:cNvPr>
          <p:cNvCxnSpPr/>
          <p:nvPr/>
        </p:nvCxnSpPr>
        <p:spPr>
          <a:xfrm>
            <a:off x="364712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5EDE0B4-2B46-7C46-74D9-E8BE6ADF90FF}"/>
              </a:ext>
            </a:extLst>
          </p:cNvPr>
          <p:cNvCxnSpPr/>
          <p:nvPr/>
        </p:nvCxnSpPr>
        <p:spPr>
          <a:xfrm>
            <a:off x="412199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AC3DF1-AF9D-1E13-A10D-2A9C3A507666}"/>
              </a:ext>
            </a:extLst>
          </p:cNvPr>
          <p:cNvCxnSpPr/>
          <p:nvPr/>
        </p:nvCxnSpPr>
        <p:spPr>
          <a:xfrm>
            <a:off x="435942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86E1DA2-5B4A-4DC0-77F3-50BAA6DF1CF0}"/>
              </a:ext>
            </a:extLst>
          </p:cNvPr>
          <p:cNvCxnSpPr/>
          <p:nvPr/>
        </p:nvCxnSpPr>
        <p:spPr>
          <a:xfrm>
            <a:off x="48342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B97E64-ED9D-5BCF-333F-86E994718179}"/>
              </a:ext>
            </a:extLst>
          </p:cNvPr>
          <p:cNvCxnSpPr/>
          <p:nvPr/>
        </p:nvCxnSpPr>
        <p:spPr>
          <a:xfrm>
            <a:off x="530915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A43C5BC-A8BE-DFB0-6546-B8BB0F866865}"/>
              </a:ext>
            </a:extLst>
          </p:cNvPr>
          <p:cNvCxnSpPr/>
          <p:nvPr/>
        </p:nvCxnSpPr>
        <p:spPr>
          <a:xfrm>
            <a:off x="578401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D4D0523-6454-36E0-55E0-1401A185B9E0}"/>
              </a:ext>
            </a:extLst>
          </p:cNvPr>
          <p:cNvCxnSpPr/>
          <p:nvPr/>
        </p:nvCxnSpPr>
        <p:spPr>
          <a:xfrm>
            <a:off x="625888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763A8F5-07F4-39EE-19F0-78540AD90B06}"/>
              </a:ext>
            </a:extLst>
          </p:cNvPr>
          <p:cNvCxnSpPr/>
          <p:nvPr/>
        </p:nvCxnSpPr>
        <p:spPr>
          <a:xfrm>
            <a:off x="673374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82737DE-5C19-8E7C-09E9-FE20482B5935}"/>
              </a:ext>
            </a:extLst>
          </p:cNvPr>
          <p:cNvCxnSpPr/>
          <p:nvPr/>
        </p:nvCxnSpPr>
        <p:spPr>
          <a:xfrm>
            <a:off x="720860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28E859-F2CF-8E76-8876-BAB5486FF08F}"/>
              </a:ext>
            </a:extLst>
          </p:cNvPr>
          <p:cNvCxnSpPr/>
          <p:nvPr/>
        </p:nvCxnSpPr>
        <p:spPr>
          <a:xfrm>
            <a:off x="768347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3F06D4-4386-FD2D-49E6-756CFFFF4A8D}"/>
              </a:ext>
            </a:extLst>
          </p:cNvPr>
          <p:cNvCxnSpPr/>
          <p:nvPr/>
        </p:nvCxnSpPr>
        <p:spPr>
          <a:xfrm>
            <a:off x="459685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AA2C5D0-A277-4EBF-6695-040D7390F9E3}"/>
              </a:ext>
            </a:extLst>
          </p:cNvPr>
          <p:cNvCxnSpPr/>
          <p:nvPr/>
        </p:nvCxnSpPr>
        <p:spPr>
          <a:xfrm>
            <a:off x="507172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48D7DB-E846-9A2D-9805-997B95F72344}"/>
              </a:ext>
            </a:extLst>
          </p:cNvPr>
          <p:cNvCxnSpPr/>
          <p:nvPr/>
        </p:nvCxnSpPr>
        <p:spPr>
          <a:xfrm>
            <a:off x="554658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F9A2453-A3BE-58C0-5F22-9C0B8968FDD3}"/>
              </a:ext>
            </a:extLst>
          </p:cNvPr>
          <p:cNvCxnSpPr/>
          <p:nvPr/>
        </p:nvCxnSpPr>
        <p:spPr>
          <a:xfrm>
            <a:off x="602144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6D28067-AD2F-37AF-C066-DBAF5203EA8E}"/>
              </a:ext>
            </a:extLst>
          </p:cNvPr>
          <p:cNvCxnSpPr/>
          <p:nvPr/>
        </p:nvCxnSpPr>
        <p:spPr>
          <a:xfrm>
            <a:off x="649631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7E23786-60FF-B17F-27F9-413C5CA8BA60}"/>
              </a:ext>
            </a:extLst>
          </p:cNvPr>
          <p:cNvCxnSpPr/>
          <p:nvPr/>
        </p:nvCxnSpPr>
        <p:spPr>
          <a:xfrm>
            <a:off x="697117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CF06E21-12F2-511F-439E-995DD914FB4C}"/>
              </a:ext>
            </a:extLst>
          </p:cNvPr>
          <p:cNvCxnSpPr/>
          <p:nvPr/>
        </p:nvCxnSpPr>
        <p:spPr>
          <a:xfrm>
            <a:off x="744604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55E10F3-8DA9-E109-F186-AB8518CEC921}"/>
              </a:ext>
            </a:extLst>
          </p:cNvPr>
          <p:cNvCxnSpPr/>
          <p:nvPr/>
        </p:nvCxnSpPr>
        <p:spPr>
          <a:xfrm>
            <a:off x="7920904" y="4118600"/>
            <a:ext cx="0" cy="720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B872E4E-63FD-C097-EE44-F2B984C56D79}"/>
              </a:ext>
            </a:extLst>
          </p:cNvPr>
          <p:cNvCxnSpPr/>
          <p:nvPr/>
        </p:nvCxnSpPr>
        <p:spPr>
          <a:xfrm>
            <a:off x="8158336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39B23C-1AAE-BF68-880A-81AB096AE608}"/>
              </a:ext>
            </a:extLst>
          </p:cNvPr>
          <p:cNvCxnSpPr/>
          <p:nvPr/>
        </p:nvCxnSpPr>
        <p:spPr>
          <a:xfrm>
            <a:off x="8633200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C804FB1-A70C-CA2C-42F3-43ADF224788E}"/>
              </a:ext>
            </a:extLst>
          </p:cNvPr>
          <p:cNvCxnSpPr/>
          <p:nvPr/>
        </p:nvCxnSpPr>
        <p:spPr>
          <a:xfrm>
            <a:off x="9108064" y="4118600"/>
            <a:ext cx="0" cy="72000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580CE1A-A7A9-E511-0927-6974C846692B}"/>
              </a:ext>
            </a:extLst>
          </p:cNvPr>
          <p:cNvCxnSpPr/>
          <p:nvPr/>
        </p:nvCxnSpPr>
        <p:spPr>
          <a:xfrm>
            <a:off x="839576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FABB661-810C-DF6A-0B10-C1A4CDF5138F}"/>
              </a:ext>
            </a:extLst>
          </p:cNvPr>
          <p:cNvCxnSpPr/>
          <p:nvPr/>
        </p:nvCxnSpPr>
        <p:spPr>
          <a:xfrm>
            <a:off x="8870632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27E0D72-AF4D-FFA4-8546-CC160C561D75}"/>
              </a:ext>
            </a:extLst>
          </p:cNvPr>
          <p:cNvCxnSpPr/>
          <p:nvPr/>
        </p:nvCxnSpPr>
        <p:spPr>
          <a:xfrm>
            <a:off x="9345488" y="411860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1A93E3-3301-7127-093F-9137DB7550C3}"/>
              </a:ext>
            </a:extLst>
          </p:cNvPr>
          <p:cNvSpPr txBox="1"/>
          <p:nvPr/>
        </p:nvSpPr>
        <p:spPr>
          <a:xfrm>
            <a:off x="606582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1990</a:t>
            </a:r>
            <a:endParaRPr lang="ko-KR" altLang="en-US" sz="80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3C274-F153-9F58-83F4-2E7E2A19BC19}"/>
              </a:ext>
            </a:extLst>
          </p:cNvPr>
          <p:cNvSpPr txBox="1"/>
          <p:nvPr/>
        </p:nvSpPr>
        <p:spPr>
          <a:xfrm>
            <a:off x="2986546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2000</a:t>
            </a:r>
            <a:endParaRPr lang="ko-KR" altLang="en-US" sz="80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AC3B637-076A-8BE7-88D0-8B9DF8A667A4}"/>
              </a:ext>
            </a:extLst>
          </p:cNvPr>
          <p:cNvSpPr txBox="1"/>
          <p:nvPr/>
        </p:nvSpPr>
        <p:spPr>
          <a:xfrm>
            <a:off x="5331008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2010</a:t>
            </a:r>
            <a:endParaRPr lang="ko-KR" altLang="en-US" sz="80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CAFE12-2377-0295-844A-ACEB80D4A6B4}"/>
              </a:ext>
            </a:extLst>
          </p:cNvPr>
          <p:cNvSpPr txBox="1"/>
          <p:nvPr/>
        </p:nvSpPr>
        <p:spPr>
          <a:xfrm>
            <a:off x="7695981" y="4878236"/>
            <a:ext cx="4231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>
                <a:latin typeface="+mn-ea"/>
              </a:rPr>
              <a:t>2020</a:t>
            </a:r>
            <a:endParaRPr lang="ko-KR" altLang="en-US" sz="800">
              <a:latin typeface="+mn-ea"/>
            </a:endParaRPr>
          </a:p>
        </p:txBody>
      </p:sp>
      <p:sp>
        <p:nvSpPr>
          <p:cNvPr id="50" name="설명선: 굽은 선 49">
            <a:extLst>
              <a:ext uri="{FF2B5EF4-FFF2-40B4-BE49-F238E27FC236}">
                <a16:creationId xmlns:a16="http://schemas.microsoft.com/office/drawing/2014/main" id="{B0A39D02-0982-FA40-5A79-31EFCD3DC758}"/>
              </a:ext>
            </a:extLst>
          </p:cNvPr>
          <p:cNvSpPr/>
          <p:nvPr/>
        </p:nvSpPr>
        <p:spPr>
          <a:xfrm>
            <a:off x="948111" y="593752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07231"/>
              <a:gd name="adj6" fmla="val -2286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CNN, 1989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1" name="설명선: 굽은 선 50">
            <a:extLst>
              <a:ext uri="{FF2B5EF4-FFF2-40B4-BE49-F238E27FC236}">
                <a16:creationId xmlns:a16="http://schemas.microsoft.com/office/drawing/2014/main" id="{213862A5-DD0F-8D46-2C1E-9D1043DEE484}"/>
              </a:ext>
            </a:extLst>
          </p:cNvPr>
          <p:cNvSpPr/>
          <p:nvPr/>
        </p:nvSpPr>
        <p:spPr>
          <a:xfrm flipH="1">
            <a:off x="610239" y="3442162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5833"/>
              <a:gd name="adj6" fmla="val -2824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1998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5 layers</a:t>
            </a:r>
          </a:p>
          <a:p>
            <a:r>
              <a:rPr lang="ko-KR" altLang="en-US" sz="800">
                <a:solidFill>
                  <a:schemeClr val="tx1"/>
                </a:solidFill>
                <a:latin typeface="+mn-ea"/>
              </a:rPr>
              <a:t>최초의 성공적인 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CNN</a:t>
            </a:r>
          </a:p>
        </p:txBody>
      </p:sp>
      <p:sp>
        <p:nvSpPr>
          <p:cNvPr id="52" name="설명선: 굽은 선 51">
            <a:extLst>
              <a:ext uri="{FF2B5EF4-FFF2-40B4-BE49-F238E27FC236}">
                <a16:creationId xmlns:a16="http://schemas.microsoft.com/office/drawing/2014/main" id="{AACB3CF2-D006-A0CD-7C5C-B056CDAF84CA}"/>
              </a:ext>
            </a:extLst>
          </p:cNvPr>
          <p:cNvSpPr/>
          <p:nvPr/>
        </p:nvSpPr>
        <p:spPr>
          <a:xfrm flipH="1">
            <a:off x="3333000" y="3429000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04849"/>
              <a:gd name="adj6" fmla="val -6479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 b="1" u="sng">
                <a:solidFill>
                  <a:srgbClr val="00B050"/>
                </a:solidFill>
                <a:latin typeface="+mn-ea"/>
              </a:rPr>
              <a:t>AlexNet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2012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8 layers</a:t>
            </a: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ReLU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Dropout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사용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설명선: 굽은 선 52">
            <a:extLst>
              <a:ext uri="{FF2B5EF4-FFF2-40B4-BE49-F238E27FC236}">
                <a16:creationId xmlns:a16="http://schemas.microsoft.com/office/drawing/2014/main" id="{BF8C58E8-CE80-8072-0AB3-76C45C111AC1}"/>
              </a:ext>
            </a:extLst>
          </p:cNvPr>
          <p:cNvSpPr/>
          <p:nvPr/>
        </p:nvSpPr>
        <p:spPr>
          <a:xfrm flipH="1">
            <a:off x="3882582" y="533512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32732"/>
              <a:gd name="adj6" fmla="val -4437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ZFNet,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AlexNet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4" name="설명선: 굽은 선 53">
            <a:extLst>
              <a:ext uri="{FF2B5EF4-FFF2-40B4-BE49-F238E27FC236}">
                <a16:creationId xmlns:a16="http://schemas.microsoft.com/office/drawing/2014/main" id="{7BBE7E04-5D38-2009-C14A-985EAC7E6E09}"/>
              </a:ext>
            </a:extLst>
          </p:cNvPr>
          <p:cNvSpPr/>
          <p:nvPr/>
        </p:nvSpPr>
        <p:spPr>
          <a:xfrm flipH="1">
            <a:off x="2611572" y="2866357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279025"/>
              <a:gd name="adj6" fmla="val -63183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VGGNet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ko-KR" altLang="en-US" sz="800">
                <a:solidFill>
                  <a:srgbClr val="0070C0"/>
                </a:solidFill>
                <a:latin typeface="+mn-ea"/>
              </a:rPr>
              <a:t>작은 크기 </a:t>
            </a:r>
            <a:r>
              <a:rPr lang="en-US" altLang="ko-KR" sz="800">
                <a:solidFill>
                  <a:srgbClr val="0070C0"/>
                </a:solidFill>
                <a:latin typeface="+mn-ea"/>
              </a:rPr>
              <a:t>filter</a:t>
            </a:r>
            <a:r>
              <a:rPr lang="ko-KR" altLang="en-US" sz="800">
                <a:solidFill>
                  <a:srgbClr val="0070C0"/>
                </a:solidFill>
                <a:latin typeface="+mn-ea"/>
              </a:rPr>
              <a:t>의 중복 사용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VGG16, VGG19 </a:t>
            </a:r>
          </a:p>
        </p:txBody>
      </p:sp>
      <p:sp>
        <p:nvSpPr>
          <p:cNvPr id="55" name="설명선: 굽은 선 54">
            <a:extLst>
              <a:ext uri="{FF2B5EF4-FFF2-40B4-BE49-F238E27FC236}">
                <a16:creationId xmlns:a16="http://schemas.microsoft.com/office/drawing/2014/main" id="{3E4D2737-6A85-B3F5-D4A4-069C0006B9CD}"/>
              </a:ext>
            </a:extLst>
          </p:cNvPr>
          <p:cNvSpPr/>
          <p:nvPr/>
        </p:nvSpPr>
        <p:spPr>
          <a:xfrm flipH="1">
            <a:off x="2611572" y="1741071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518589"/>
              <a:gd name="adj6" fmla="val -7423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 u="sng">
                <a:solidFill>
                  <a:srgbClr val="00B050"/>
                </a:solidFill>
                <a:latin typeface="+mn-ea"/>
              </a:rPr>
              <a:t>ResNet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Residual Block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으로 학습 속도 향상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ResNet-50, ResNet-101, ResNet-152</a:t>
            </a:r>
          </a:p>
        </p:txBody>
      </p:sp>
      <p:sp>
        <p:nvSpPr>
          <p:cNvPr id="58" name="설명선: 굽은 선 57">
            <a:extLst>
              <a:ext uri="{FF2B5EF4-FFF2-40B4-BE49-F238E27FC236}">
                <a16:creationId xmlns:a16="http://schemas.microsoft.com/office/drawing/2014/main" id="{373D9A9A-307A-629D-B6A8-57AD0033C6B1}"/>
              </a:ext>
            </a:extLst>
          </p:cNvPr>
          <p:cNvSpPr/>
          <p:nvPr/>
        </p:nvSpPr>
        <p:spPr>
          <a:xfrm flipH="1">
            <a:off x="2611572" y="2303714"/>
            <a:ext cx="2340000" cy="461665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386894"/>
              <a:gd name="adj6" fmla="val -6481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InceptionNet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2014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rgbClr val="0070C0"/>
                </a:solidFill>
                <a:latin typeface="+mn-ea"/>
              </a:rPr>
              <a:t>Inception Module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로 연산량 줄임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GoogLeNet</a:t>
            </a:r>
          </a:p>
        </p:txBody>
      </p:sp>
      <p:sp>
        <p:nvSpPr>
          <p:cNvPr id="59" name="설명선: 굽은 선 58">
            <a:extLst>
              <a:ext uri="{FF2B5EF4-FFF2-40B4-BE49-F238E27FC236}">
                <a16:creationId xmlns:a16="http://schemas.microsoft.com/office/drawing/2014/main" id="{01B6EB97-CBCE-1F13-4C49-4AF436CB4328}"/>
              </a:ext>
            </a:extLst>
          </p:cNvPr>
          <p:cNvSpPr/>
          <p:nvPr/>
        </p:nvSpPr>
        <p:spPr>
          <a:xfrm>
            <a:off x="7907556" y="5676609"/>
            <a:ext cx="1620000" cy="33855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250007"/>
              <a:gd name="adj6" fmla="val -4329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MobileNet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2017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For mobile, embedded device</a:t>
            </a: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D21EBFFB-F2AC-6203-7255-A93C7791919C}"/>
              </a:ext>
            </a:extLst>
          </p:cNvPr>
          <p:cNvSpPr/>
          <p:nvPr/>
        </p:nvSpPr>
        <p:spPr>
          <a:xfrm flipH="1">
            <a:off x="3882582" y="559681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349588"/>
              <a:gd name="adj6" fmla="val -46519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R-CNN, 2013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설명선: 굽은 선 60">
            <a:extLst>
              <a:ext uri="{FF2B5EF4-FFF2-40B4-BE49-F238E27FC236}">
                <a16:creationId xmlns:a16="http://schemas.microsoft.com/office/drawing/2014/main" id="{76372A40-FBE9-A812-02D4-B8DEA5D2956D}"/>
              </a:ext>
            </a:extLst>
          </p:cNvPr>
          <p:cNvSpPr/>
          <p:nvPr/>
        </p:nvSpPr>
        <p:spPr>
          <a:xfrm flipH="1">
            <a:off x="3882582" y="585851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470852"/>
              <a:gd name="adj6" fmla="val -7608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 R-CNN,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" name="설명선: 굽은 선 61">
            <a:extLst>
              <a:ext uri="{FF2B5EF4-FFF2-40B4-BE49-F238E27FC236}">
                <a16:creationId xmlns:a16="http://schemas.microsoft.com/office/drawing/2014/main" id="{07D3741E-08D4-8936-57C2-0D0F943D1F95}"/>
              </a:ext>
            </a:extLst>
          </p:cNvPr>
          <p:cNvSpPr/>
          <p:nvPr/>
        </p:nvSpPr>
        <p:spPr>
          <a:xfrm flipH="1">
            <a:off x="3882582" y="6120211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575948"/>
              <a:gd name="adj6" fmla="val -8952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Faster R-CNN, 2016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3" name="설명선: 굽은 선 62">
            <a:extLst>
              <a:ext uri="{FF2B5EF4-FFF2-40B4-BE49-F238E27FC236}">
                <a16:creationId xmlns:a16="http://schemas.microsoft.com/office/drawing/2014/main" id="{F2EC7A06-C8CF-FECE-A918-AA7404017EF6}"/>
              </a:ext>
            </a:extLst>
          </p:cNvPr>
          <p:cNvSpPr/>
          <p:nvPr/>
        </p:nvSpPr>
        <p:spPr>
          <a:xfrm flipH="1">
            <a:off x="3882582" y="6381908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-701255"/>
              <a:gd name="adj6" fmla="val -12124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Mask R-CNN, 2018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설명선: 굽은 선 63">
            <a:extLst>
              <a:ext uri="{FF2B5EF4-FFF2-40B4-BE49-F238E27FC236}">
                <a16:creationId xmlns:a16="http://schemas.microsoft.com/office/drawing/2014/main" id="{79CBAD8D-079F-3CA3-46D4-2E7D17171C27}"/>
              </a:ext>
            </a:extLst>
          </p:cNvPr>
          <p:cNvSpPr/>
          <p:nvPr/>
        </p:nvSpPr>
        <p:spPr>
          <a:xfrm flipH="1">
            <a:off x="3333705" y="142464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267271"/>
              <a:gd name="adj6" fmla="val -109415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YOLO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2015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6EEE2-549C-44BF-F996-318BD9EA77F8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2023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YOLOv8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66" name="설명선: 굽은 선 65">
            <a:extLst>
              <a:ext uri="{FF2B5EF4-FFF2-40B4-BE49-F238E27FC236}">
                <a16:creationId xmlns:a16="http://schemas.microsoft.com/office/drawing/2014/main" id="{FB071CEE-6EF6-5056-88F9-4B49706D3FCD}"/>
              </a:ext>
            </a:extLst>
          </p:cNvPr>
          <p:cNvSpPr/>
          <p:nvPr/>
        </p:nvSpPr>
        <p:spPr>
          <a:xfrm flipH="1">
            <a:off x="5829705" y="1945829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984319"/>
              <a:gd name="adj6" fmla="val -4490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chemeClr val="tx1"/>
                </a:solidFill>
                <a:latin typeface="+mn-ea"/>
              </a:rPr>
              <a:t>NFNets,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7" name="설명선: 굽은 선 66">
            <a:extLst>
              <a:ext uri="{FF2B5EF4-FFF2-40B4-BE49-F238E27FC236}">
                <a16:creationId xmlns:a16="http://schemas.microsoft.com/office/drawing/2014/main" id="{C34C5D7D-1C4A-B9B9-6EE6-6D84D64CA19C}"/>
              </a:ext>
            </a:extLst>
          </p:cNvPr>
          <p:cNvSpPr/>
          <p:nvPr/>
        </p:nvSpPr>
        <p:spPr>
          <a:xfrm flipH="1">
            <a:off x="5829705" y="2268697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879224"/>
              <a:gd name="adj6" fmla="val -4168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EfficientNet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, 2021</a:t>
            </a:r>
            <a:r>
              <a:rPr lang="ko-KR" altLang="en-US" sz="800">
                <a:solidFill>
                  <a:schemeClr val="tx1"/>
                </a:solidFill>
                <a:latin typeface="+mn-ea"/>
              </a:rPr>
              <a:t>년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8" name="설명선: 굽은 선 67">
            <a:extLst>
              <a:ext uri="{FF2B5EF4-FFF2-40B4-BE49-F238E27FC236}">
                <a16:creationId xmlns:a16="http://schemas.microsoft.com/office/drawing/2014/main" id="{EB45D7CF-C434-D84C-860B-2894F6C9B0DB}"/>
              </a:ext>
            </a:extLst>
          </p:cNvPr>
          <p:cNvSpPr/>
          <p:nvPr/>
        </p:nvSpPr>
        <p:spPr>
          <a:xfrm flipH="1">
            <a:off x="333995" y="1406846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RegNet</a:t>
            </a:r>
          </a:p>
        </p:txBody>
      </p:sp>
      <p:sp>
        <p:nvSpPr>
          <p:cNvPr id="69" name="설명선: 굽은 선 68">
            <a:extLst>
              <a:ext uri="{FF2B5EF4-FFF2-40B4-BE49-F238E27FC236}">
                <a16:creationId xmlns:a16="http://schemas.microsoft.com/office/drawing/2014/main" id="{D9C3EE35-E51A-2E2D-15CF-1986AEE63FFE}"/>
              </a:ext>
            </a:extLst>
          </p:cNvPr>
          <p:cNvSpPr/>
          <p:nvPr/>
        </p:nvSpPr>
        <p:spPr>
          <a:xfrm flipH="1">
            <a:off x="333995" y="2002444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DenseNet</a:t>
            </a:r>
          </a:p>
        </p:txBody>
      </p:sp>
      <p:sp>
        <p:nvSpPr>
          <p:cNvPr id="70" name="설명선: 굽은 선 69">
            <a:extLst>
              <a:ext uri="{FF2B5EF4-FFF2-40B4-BE49-F238E27FC236}">
                <a16:creationId xmlns:a16="http://schemas.microsoft.com/office/drawing/2014/main" id="{2BD1B139-3FFA-DFC3-3DE9-428628E8213C}"/>
              </a:ext>
            </a:extLst>
          </p:cNvPr>
          <p:cNvSpPr/>
          <p:nvPr/>
        </p:nvSpPr>
        <p:spPr>
          <a:xfrm flipH="1">
            <a:off x="333995" y="2300243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Xception</a:t>
            </a:r>
            <a:r>
              <a:rPr lang="en-US" altLang="ko-KR" sz="80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80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 InceptionNet</a:t>
            </a:r>
            <a:endParaRPr lang="en-US" altLang="ko-KR" sz="8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설명선: 굽은 선 70">
            <a:extLst>
              <a:ext uri="{FF2B5EF4-FFF2-40B4-BE49-F238E27FC236}">
                <a16:creationId xmlns:a16="http://schemas.microsoft.com/office/drawing/2014/main" id="{766A61A1-5C7A-4613-89BF-B0A57930FEC0}"/>
              </a:ext>
            </a:extLst>
          </p:cNvPr>
          <p:cNvSpPr/>
          <p:nvPr/>
        </p:nvSpPr>
        <p:spPr>
          <a:xfrm flipH="1">
            <a:off x="333995" y="2598040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NasNet</a:t>
            </a:r>
          </a:p>
        </p:txBody>
      </p:sp>
      <p:sp>
        <p:nvSpPr>
          <p:cNvPr id="72" name="설명선: 굽은 선 71">
            <a:extLst>
              <a:ext uri="{FF2B5EF4-FFF2-40B4-BE49-F238E27FC236}">
                <a16:creationId xmlns:a16="http://schemas.microsoft.com/office/drawing/2014/main" id="{582AC6FC-583D-600F-521B-FEC411F9BD59}"/>
              </a:ext>
            </a:extLst>
          </p:cNvPr>
          <p:cNvSpPr/>
          <p:nvPr/>
        </p:nvSpPr>
        <p:spPr>
          <a:xfrm flipH="1">
            <a:off x="333995" y="1704645"/>
            <a:ext cx="1620000" cy="215444"/>
          </a:xfrm>
          <a:prstGeom prst="borderCallout2">
            <a:avLst>
              <a:gd name="adj1" fmla="val 57656"/>
              <a:gd name="adj2" fmla="val -2045"/>
              <a:gd name="adj3" fmla="val 57656"/>
              <a:gd name="adj4" fmla="val -10379"/>
              <a:gd name="adj5" fmla="val 147594"/>
              <a:gd name="adj6" fmla="val -14804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r>
              <a:rPr lang="en-US" altLang="ko-KR" sz="800">
                <a:solidFill>
                  <a:srgbClr val="00B050"/>
                </a:solidFill>
                <a:latin typeface="+mn-ea"/>
              </a:rPr>
              <a:t>ConvNeXt</a:t>
            </a:r>
          </a:p>
        </p:txBody>
      </p:sp>
    </p:spTree>
    <p:extLst>
      <p:ext uri="{BB962C8B-B14F-4D97-AF65-F5344CB8AC3E}">
        <p14:creationId xmlns:p14="http://schemas.microsoft.com/office/powerpoint/2010/main" val="222424592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ResNet (</a:t>
            </a:r>
            <a:r>
              <a:rPr lang="ko-KR" altLang="en-US" sz="1600">
                <a:latin typeface="+mn-ea"/>
              </a:rPr>
              <a:t>레지듀얼 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Residual block</a:t>
            </a:r>
          </a:p>
          <a:p>
            <a:pPr lvl="2"/>
            <a:r>
              <a:rPr lang="en-US" altLang="ko-KR" sz="1400">
                <a:latin typeface="+mn-ea"/>
              </a:rPr>
              <a:t>Identity</a:t>
            </a:r>
            <a:r>
              <a:rPr lang="ko-KR" altLang="en-US" sz="1400">
                <a:latin typeface="+mn-ea"/>
              </a:rPr>
              <a:t>를 이후 계층에서 사용함으로 학습 속도를 향상 시킨다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C911CA-5112-D5B9-1A48-145642BFB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9737" r="11408"/>
          <a:stretch/>
        </p:blipFill>
        <p:spPr bwMode="auto">
          <a:xfrm>
            <a:off x="1136576" y="2278391"/>
            <a:ext cx="4320480" cy="251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71FE5-5868-DC26-FC31-E38A37013D76}"/>
              </a:ext>
            </a:extLst>
          </p:cNvPr>
          <p:cNvSpPr txBox="1"/>
          <p:nvPr/>
        </p:nvSpPr>
        <p:spPr>
          <a:xfrm>
            <a:off x="884548" y="4766955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https://www.geeksforgeeks.org/residual-networks-resnet-deep-learning/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95767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1EFAA39-D5D3-EF34-D497-5BE154606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303272"/>
            <a:ext cx="48196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7DF26B-5332-7D46-6BDC-1BF2CD7AA349}"/>
              </a:ext>
            </a:extLst>
          </p:cNvPr>
          <p:cNvSpPr txBox="1"/>
          <p:nvPr/>
        </p:nvSpPr>
        <p:spPr>
          <a:xfrm>
            <a:off x="884548" y="5054987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https://www.geeksforgeeks.org/ml-inception-network-v1/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InceptionNet</a:t>
            </a: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Inception Module</a:t>
            </a:r>
          </a:p>
          <a:p>
            <a:pPr lvl="2"/>
            <a:r>
              <a:rPr lang="en-US" altLang="ko-KR" sz="1400">
                <a:latin typeface="+mn-ea"/>
              </a:rPr>
              <a:t>1*1 Conv</a:t>
            </a:r>
            <a:r>
              <a:rPr lang="ko-KR" altLang="en-US" sz="1400">
                <a:latin typeface="+mn-ea"/>
              </a:rPr>
              <a:t>를 사용하여 연산량을 획기적으로 감소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7885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Xception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600">
                <a:latin typeface="+mn-ea"/>
              </a:rPr>
              <a:t>InceptionNet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이 이미지에 대한 대체 텍스트가 제공되지 않았습니다.">
            <a:extLst>
              <a:ext uri="{FF2B5EF4-FFF2-40B4-BE49-F238E27FC236}">
                <a16:creationId xmlns:a16="http://schemas.microsoft.com/office/drawing/2014/main" id="{85A25EFD-3FBF-8978-0A74-BF86C898B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24" y="3058254"/>
            <a:ext cx="4005998" cy="28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E6937-316C-DD03-525E-32E7E5991975}"/>
              </a:ext>
            </a:extLst>
          </p:cNvPr>
          <p:cNvSpPr txBox="1"/>
          <p:nvPr/>
        </p:nvSpPr>
        <p:spPr>
          <a:xfrm>
            <a:off x="4953000" y="6238762"/>
            <a:ext cx="468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https://www.linkedin.com/pulse/xception-depthwise-separable-convolution-ayoub-kirouane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2B83CCE-B071-00C1-B96E-D18799DE0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5" y="1884093"/>
            <a:ext cx="4198946" cy="248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A4E69B-58A0-1DD8-DA72-940E1CEABF65}"/>
              </a:ext>
            </a:extLst>
          </p:cNvPr>
          <p:cNvSpPr txBox="1"/>
          <p:nvPr/>
        </p:nvSpPr>
        <p:spPr>
          <a:xfrm>
            <a:off x="488505" y="4365105"/>
            <a:ext cx="3672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https://sotudy.tistory.com/14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27011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5489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확장 컨볼루션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Atrous Convolution, Dilated Convolution, Hole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전치 컨볼루션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Conv2D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 Conv2DTranspose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EBC0B4-A6FD-C711-BD8E-B64FB0F328C5}"/>
              </a:ext>
            </a:extLst>
          </p:cNvPr>
          <p:cNvSpPr txBox="1"/>
          <p:nvPr/>
        </p:nvSpPr>
        <p:spPr>
          <a:xfrm>
            <a:off x="1136576" y="4302046"/>
            <a:ext cx="6120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https://gaussian37.github.io/dl-concept-dilated_residual_network/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4" name="Picture 6" descr="Drawing">
            <a:extLst>
              <a:ext uri="{FF2B5EF4-FFF2-40B4-BE49-F238E27FC236}">
                <a16:creationId xmlns:a16="http://schemas.microsoft.com/office/drawing/2014/main" id="{5CD20A5F-1C36-C5B7-12A4-FD9FED62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001343"/>
            <a:ext cx="4770487" cy="23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838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Grouped Convoltion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grouping </a:t>
            </a:r>
            <a:r>
              <a:rPr lang="ko-KR" altLang="en-US" sz="1400">
                <a:latin typeface="+mn-ea"/>
              </a:rPr>
              <a:t>하여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51314" y="6351131"/>
            <a:ext cx="8388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https://velog.io/@juyeon048/%EB%94%A5-%EB%9F%AC%EB%8B%9D-Deep-Neural-Network-%EA%B2%BD%EB%9F%89%ED%99%94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CB2673FA-2584-034D-200C-6D7F90F7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52" y="2205538"/>
            <a:ext cx="3411776" cy="12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92DBB190-4B1C-630F-EE5A-B8385E28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82" y="3460057"/>
            <a:ext cx="5424822" cy="289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024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Separable Convoltion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분리 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를 여러 개의 </a:t>
            </a:r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로 분리하여 적용하여도 동일한 결과를 가진다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Depthwise Convolution</a:t>
            </a:r>
            <a:r>
              <a:rPr lang="en-US" altLang="ko-KR" sz="1400">
                <a:latin typeface="+mn-ea"/>
              </a:rPr>
              <a:t> (</a:t>
            </a:r>
            <a:r>
              <a:rPr lang="ko-KR" altLang="en-US" sz="1400">
                <a:latin typeface="+mn-ea"/>
              </a:rPr>
              <a:t>깊이별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Channel</a:t>
            </a:r>
            <a:r>
              <a:rPr lang="ko-KR" altLang="en-US" sz="1400">
                <a:latin typeface="+mn-ea"/>
              </a:rPr>
              <a:t>마다 따로 필터를 학습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902FB4-A6EF-72CA-6AE9-B89A217D5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28645" r="13644" b="32915"/>
          <a:stretch/>
        </p:blipFill>
        <p:spPr bwMode="auto">
          <a:xfrm>
            <a:off x="1208584" y="2245109"/>
            <a:ext cx="4032448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88087E-2775-812F-694C-9A2EAB698AE1}"/>
              </a:ext>
            </a:extLst>
          </p:cNvPr>
          <p:cNvSpPr txBox="1"/>
          <p:nvPr/>
        </p:nvSpPr>
        <p:spPr>
          <a:xfrm>
            <a:off x="1136576" y="2726338"/>
            <a:ext cx="3888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https://velog.io/@sunbei00/Separable-Convolution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ADB8DF-3126-E8D2-BAFC-382A658AEC88}"/>
              </a:ext>
            </a:extLst>
          </p:cNvPr>
          <p:cNvSpPr txBox="1"/>
          <p:nvPr/>
        </p:nvSpPr>
        <p:spPr>
          <a:xfrm>
            <a:off x="1213560" y="6351429"/>
            <a:ext cx="45871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https://eehoeskrap.tistory.com/431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7732BB-CBC4-1A26-3A4B-F64489F21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501008"/>
            <a:ext cx="2952328" cy="289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26C14C-803D-8797-9507-092A1889B427}"/>
              </a:ext>
            </a:extLst>
          </p:cNvPr>
          <p:cNvSpPr/>
          <p:nvPr/>
        </p:nvSpPr>
        <p:spPr>
          <a:xfrm>
            <a:off x="1064568" y="2245109"/>
            <a:ext cx="1224136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7BD772-1095-B920-5184-19B435A6C911}"/>
              </a:ext>
            </a:extLst>
          </p:cNvPr>
          <p:cNvSpPr/>
          <p:nvPr/>
        </p:nvSpPr>
        <p:spPr>
          <a:xfrm>
            <a:off x="2360712" y="2245109"/>
            <a:ext cx="1080120" cy="5040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35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컨볼루션 연산 요약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Point-wise Convolution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 Separable Convolution (</a:t>
            </a:r>
            <a:r>
              <a:rPr lang="ko-KR" altLang="en-US" sz="1400">
                <a:latin typeface="+mn-ea"/>
              </a:rPr>
              <a:t>깊이별 분리가능 컨볼루션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6" name="Picture 4" descr="Depthwise separable convolution 연산">
            <a:extLst>
              <a:ext uri="{FF2B5EF4-FFF2-40B4-BE49-F238E27FC236}">
                <a16:creationId xmlns:a16="http://schemas.microsoft.com/office/drawing/2014/main" id="{9048926F-6F23-8965-F477-0844C9C0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91" y="3903770"/>
            <a:ext cx="3348806" cy="23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2E1B01-6CCD-8CFE-41F1-AC2FFC7DDF76}"/>
              </a:ext>
            </a:extLst>
          </p:cNvPr>
          <p:cNvSpPr txBox="1"/>
          <p:nvPr/>
        </p:nvSpPr>
        <p:spPr>
          <a:xfrm>
            <a:off x="1136576" y="6351131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EE9BC12-B86E-D187-F95C-B4CE4CF0D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b="12983"/>
          <a:stretch/>
        </p:blipFill>
        <p:spPr bwMode="auto">
          <a:xfrm>
            <a:off x="1152128" y="1988840"/>
            <a:ext cx="3728864" cy="111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5D8B49-B2FC-6038-83F9-A26A91A9CC87}"/>
              </a:ext>
            </a:extLst>
          </p:cNvPr>
          <p:cNvSpPr txBox="1"/>
          <p:nvPr/>
        </p:nvSpPr>
        <p:spPr>
          <a:xfrm>
            <a:off x="1136576" y="3159467"/>
            <a:ext cx="4104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https://gaussian37.github.io/dl-concept-dwsconv/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763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Embedding</a:t>
            </a:r>
          </a:p>
          <a:p>
            <a:pPr lvl="1"/>
            <a:r>
              <a:rPr lang="ko-KR" altLang="en-US" sz="1400">
                <a:latin typeface="+mn-ea"/>
              </a:rPr>
              <a:t>이미지를 저차원 공간에 수학적으로 표현한 것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Vector (1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Dense)		: Dense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EC0A88D-A7B9-E40E-9CC1-621171DB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600793"/>
            <a:ext cx="7668681" cy="379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86A413-9F4C-85A0-FD79-FCE134ADA4EC}"/>
              </a:ext>
            </a:extLst>
          </p:cNvPr>
          <p:cNvSpPr txBox="1"/>
          <p:nvPr/>
        </p:nvSpPr>
        <p:spPr>
          <a:xfrm>
            <a:off x="632520" y="6351131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https://blog-ko.superb-ai.com/what-are-image-embeddings-for-computer-vision-data-curation/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Tensor			: Conv layer</a:t>
            </a:r>
            <a:r>
              <a:rPr lang="ko-KR" altLang="en-US" sz="1600">
                <a:latin typeface="+mn-ea"/>
              </a:rPr>
              <a:t>에서 사용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</a:t>
            </a:r>
          </a:p>
          <a:p>
            <a:pPr lvl="1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 VGG16 application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'block4_pool'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output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embedding</a:t>
            </a:r>
            <a:r>
              <a:rPr lang="ko-KR" altLang="en-US" sz="1400">
                <a:latin typeface="+mn-ea"/>
              </a:rPr>
              <a:t>으로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1F2F29-E805-BB5D-33D9-77081CBBF829}"/>
              </a:ext>
            </a:extLst>
          </p:cNvPr>
          <p:cNvSpPr txBox="1"/>
          <p:nvPr/>
        </p:nvSpPr>
        <p:spPr>
          <a:xfrm>
            <a:off x="755626" y="5559043"/>
            <a:ext cx="7909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https://encord.com/blog/image-embeddings-to-improve-model-performance/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076" name="Picture 4" descr="Convolutional Neural Networks">
            <a:extLst>
              <a:ext uri="{FF2B5EF4-FFF2-40B4-BE49-F238E27FC236}">
                <a16:creationId xmlns:a16="http://schemas.microsoft.com/office/drawing/2014/main" id="{C5BB65DD-BC72-3028-1FC7-B042BE96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79" y="2687870"/>
            <a:ext cx="7617296" cy="257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5611A-5E56-BA2A-7E45-270AC212C0C5}"/>
              </a:ext>
            </a:extLst>
          </p:cNvPr>
          <p:cNvSpPr/>
          <p:nvPr/>
        </p:nvSpPr>
        <p:spPr>
          <a:xfrm>
            <a:off x="755626" y="2687869"/>
            <a:ext cx="4053358" cy="287117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513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6340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Embedding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</a:t>
            </a:r>
            <a:r>
              <a:rPr lang="ko-KR" altLang="en-US" sz="1600">
                <a:latin typeface="+mn-ea"/>
              </a:rPr>
              <a:t>개의 이미지로 분할</a:t>
            </a:r>
            <a:r>
              <a:rPr lang="en-US" altLang="ko-KR" sz="1600">
                <a:latin typeface="+mn-ea"/>
              </a:rPr>
              <a:t>		: ViT (Vision Transformer)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3CBC87-3DE3-1BE7-6EA9-C3EF9473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72815"/>
            <a:ext cx="8083208" cy="45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C12888-1323-723F-4BDD-5B5BB2A291A2}"/>
              </a:ext>
            </a:extLst>
          </p:cNvPr>
          <p:cNvSpPr txBox="1"/>
          <p:nvPr/>
        </p:nvSpPr>
        <p:spPr>
          <a:xfrm>
            <a:off x="992560" y="6093296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https://mishuni.tistory.com/137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44534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Video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3642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처리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결과를 합산하여 처리 한다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Image Embedding</a:t>
            </a:r>
            <a:r>
              <a:rPr lang="ko-KR" altLang="en-US" sz="1600">
                <a:latin typeface="+mn-ea"/>
              </a:rPr>
              <a:t>하여 </a:t>
            </a:r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입력으로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각각의 </a:t>
            </a:r>
            <a:r>
              <a:rPr lang="en-US" altLang="ko-KR" sz="1600">
                <a:latin typeface="+mn-ea"/>
              </a:rPr>
              <a:t>frame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3D ConvNet</a:t>
            </a:r>
            <a:r>
              <a:rPr lang="ko-KR" altLang="en-US" sz="1600">
                <a:latin typeface="+mn-ea"/>
              </a:rPr>
              <a:t>을 사용하여 </a:t>
            </a:r>
            <a:r>
              <a:rPr lang="en-US" altLang="ko-KR" sz="1600">
                <a:latin typeface="+mn-ea"/>
              </a:rPr>
              <a:t>Feature</a:t>
            </a:r>
            <a:r>
              <a:rPr lang="ko-KR" altLang="en-US" sz="1600">
                <a:latin typeface="+mn-ea"/>
              </a:rPr>
              <a:t>로 변환한 후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이나 다층 퍼셉트론으로 전달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623646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Embedding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Digital sound			: </a:t>
            </a:r>
            <a:r>
              <a:rPr lang="ko-KR" altLang="en-US" sz="1600">
                <a:latin typeface="+mn-ea"/>
              </a:rPr>
              <a:t>초당 </a:t>
            </a:r>
            <a:r>
              <a:rPr lang="en-US" altLang="ko-KR" sz="1600">
                <a:latin typeface="+mn-ea"/>
              </a:rPr>
              <a:t>16,000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B050"/>
                </a:solidFill>
                <a:latin typeface="+mn-ea"/>
              </a:rPr>
              <a:t>Audio</a:t>
            </a:r>
            <a:r>
              <a:rPr lang="ko-KR" altLang="en-US" sz="1600">
                <a:solidFill>
                  <a:srgbClr val="00B050"/>
                </a:solidFill>
                <a:latin typeface="+mn-ea"/>
              </a:rPr>
              <a:t>의 파형</a:t>
            </a:r>
            <a:r>
              <a:rPr lang="ko-KR" altLang="en-US" sz="1600">
                <a:latin typeface="+mn-ea"/>
              </a:rPr>
              <a:t>을 </a:t>
            </a:r>
            <a:r>
              <a:rPr lang="en-US" altLang="ko-KR" sz="1600">
                <a:latin typeface="+mn-ea"/>
              </a:rPr>
              <a:t>Spectrogram(2D </a:t>
            </a:r>
            <a:r>
              <a:rPr lang="ko-KR" altLang="en-US" sz="1600">
                <a:latin typeface="+mn-ea"/>
              </a:rPr>
              <a:t>이미지</a:t>
            </a:r>
            <a:r>
              <a:rPr lang="en-US" altLang="ko-KR" sz="1600">
                <a:latin typeface="+mn-ea"/>
              </a:rPr>
              <a:t>)</a:t>
            </a:r>
            <a:r>
              <a:rPr lang="ko-KR" altLang="en-US" sz="1600">
                <a:latin typeface="+mn-ea"/>
              </a:rPr>
              <a:t>으로 변환하여 사용 한다</a:t>
            </a:r>
            <a:r>
              <a:rPr lang="en-US" altLang="ko-KR" sz="16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https://huggingface.co/docs/transformers/model_doc/audio-spectrogram-transformer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5EDD2-8FEC-C514-848B-4C976F81BE6E}"/>
              </a:ext>
            </a:extLst>
          </p:cNvPr>
          <p:cNvSpPr txBox="1"/>
          <p:nvPr/>
        </p:nvSpPr>
        <p:spPr>
          <a:xfrm>
            <a:off x="770484" y="6351131"/>
            <a:ext cx="5241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https://www.tensorflow.org/tutorials/audio/simple_audio?hl=ko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00" name="Picture 4" descr="png">
            <a:extLst>
              <a:ext uri="{FF2B5EF4-FFF2-40B4-BE49-F238E27FC236}">
                <a16:creationId xmlns:a16="http://schemas.microsoft.com/office/drawing/2014/main" id="{7950CE70-478B-0CE2-828D-2A484A54A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9"/>
          <a:stretch/>
        </p:blipFill>
        <p:spPr bwMode="auto">
          <a:xfrm>
            <a:off x="776536" y="2574023"/>
            <a:ext cx="5768628" cy="383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42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837185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2023.08.19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0.17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Embedding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2023.08.21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구조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Audio </a:t>
            </a:r>
            <a:r>
              <a:rPr lang="ko-KR" altLang="en-US" sz="1600">
                <a:latin typeface="+mn-ea"/>
              </a:rPr>
              <a:t>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182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WaveNet, 2016</a:t>
            </a:r>
            <a:r>
              <a:rPr lang="ko-KR" altLang="en-US" sz="1600">
                <a:latin typeface="+mn-ea"/>
              </a:rPr>
              <a:t>년 </a:t>
            </a:r>
            <a:r>
              <a:rPr lang="en-US" altLang="ko-KR" sz="1600">
                <a:latin typeface="+mn-ea"/>
              </a:rPr>
              <a:t>(Conv</a:t>
            </a:r>
            <a:r>
              <a:rPr lang="ko-KR" altLang="en-US" sz="1600">
                <a:latin typeface="+mn-ea"/>
              </a:rPr>
              <a:t> 사용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https://www.deepmind.com/blog/high-fidelity-speech-synthesis-with-wavenet</a:t>
            </a:r>
          </a:p>
          <a:p>
            <a:pPr lvl="1"/>
            <a:r>
              <a:rPr lang="ko-KR" altLang="en-US" sz="1400">
                <a:latin typeface="+mn-ea"/>
              </a:rPr>
              <a:t>원시 오디오 파형을 생성하는 심층 생성 모델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24,000</a:t>
            </a:r>
            <a:r>
              <a:rPr lang="ko-KR" altLang="en-US" sz="1400">
                <a:latin typeface="+mn-ea"/>
              </a:rPr>
              <a:t>개의 샘플로 파형을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TTS (Text To Speech) </a:t>
            </a:r>
            <a:r>
              <a:rPr lang="ko-KR" altLang="en-US" sz="1400">
                <a:latin typeface="+mn-ea"/>
              </a:rPr>
              <a:t>등에서 사용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WaveRNN, 2018</a:t>
            </a:r>
            <a:r>
              <a:rPr lang="ko-KR" altLang="en-US" sz="1600">
                <a:latin typeface="+mn-ea"/>
              </a:rPr>
              <a:t>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A03920-5AE3-7E78-9488-645886E5FBF0}"/>
              </a:ext>
            </a:extLst>
          </p:cNvPr>
          <p:cNvSpPr txBox="1"/>
          <p:nvPr/>
        </p:nvSpPr>
        <p:spPr>
          <a:xfrm>
            <a:off x="857942" y="5589240"/>
            <a:ext cx="71348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https://medium.com/@sthanikamsanthosh1994/speech-to-text-generation-wavenet-wavernn-f4434647dc27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68F4FF5-2BDE-60A9-7CFE-69B05DFC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780929"/>
            <a:ext cx="3672408" cy="270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8175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23032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FastText		</a:t>
            </a:r>
            <a:r>
              <a:rPr lang="en-US" altLang="ko-KR" sz="1600">
                <a:latin typeface="+mn-ea"/>
                <a:sym typeface="Wingdings" pitchFamily="2" charset="2"/>
              </a:rPr>
              <a:t> 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7050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(Embeddings from Language Models)</a:t>
            </a:r>
          </a:p>
          <a:p>
            <a:pPr lvl="1"/>
            <a:r>
              <a:rPr lang="ko-KR" altLang="en-US" sz="1400">
                <a:latin typeface="+mn-ea"/>
              </a:rPr>
              <a:t>사전 훈련된 언어 모델</a:t>
            </a:r>
            <a:r>
              <a:rPr lang="en-US" altLang="ko-KR" sz="1400">
                <a:latin typeface="+mn-ea"/>
              </a:rPr>
              <a:t>(biLM, Bidirectinal Language Model)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1BAD482-5596-B7EC-BF81-8C27A2C19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85" y="2116403"/>
            <a:ext cx="43148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5FAD09-B6E6-B36C-CC8B-10C834B04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056" y="2060848"/>
            <a:ext cx="3923903" cy="4274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70C5C5-D51C-CA9B-1482-F581AC545848}"/>
              </a:ext>
            </a:extLst>
          </p:cNvPr>
          <p:cNvSpPr txBox="1"/>
          <p:nvPr/>
        </p:nvSpPr>
        <p:spPr>
          <a:xfrm>
            <a:off x="390059" y="4581128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6EA19-7B0A-730D-22DE-5ABB3F1B9FA2}"/>
              </a:ext>
            </a:extLst>
          </p:cNvPr>
          <p:cNvSpPr txBox="1"/>
          <p:nvPr/>
        </p:nvSpPr>
        <p:spPr>
          <a:xfrm>
            <a:off x="5241032" y="6351429"/>
            <a:ext cx="2443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https://wikidocs.net/33930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544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-US" altLang="ko-KR" sz="1400">
                <a:latin typeface="+mn-ea"/>
              </a:rPr>
              <a:t>Transformer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Transformer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solidFill>
                  <a:srgbClr val="00B050"/>
                </a:solidFill>
                <a:latin typeface="+mn-ea"/>
              </a:rPr>
              <a:t>입력의 최대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15%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마스킹해 양방향을 지원</a:t>
            </a:r>
            <a:endParaRPr lang="en-US" altLang="ko-KR" sz="1400">
              <a:solidFill>
                <a:srgbClr val="00B050"/>
              </a:solidFill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SCADA (Supervisory Control and Data Acquisition)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52 customers</a:t>
            </a:r>
          </a:p>
          <a:p>
            <a:pPr lvl="1"/>
            <a:r>
              <a:rPr lang="en-US" altLang="ko-KR" sz="1400">
                <a:latin typeface="+mn-ea"/>
              </a:rPr>
              <a:t>10 device types</a:t>
            </a:r>
          </a:p>
          <a:p>
            <a:pPr lvl="1"/>
            <a:r>
              <a:rPr lang="en-US" altLang="ko-KR" sz="1400">
                <a:latin typeface="+mn-ea"/>
              </a:rPr>
              <a:t>2,056 devices			: </a:t>
            </a:r>
            <a:r>
              <a:rPr lang="ko-KR" altLang="en-US" sz="1400">
                <a:latin typeface="+mn-ea"/>
              </a:rPr>
              <a:t>장비 설정 데이터</a:t>
            </a:r>
            <a:endParaRPr lang="en-US" altLang="ko-KR" sz="14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80</a:t>
            </a:r>
            <a:r>
              <a:rPr lang="ko-KR" altLang="en-US" sz="1600">
                <a:latin typeface="+mn-ea"/>
              </a:rPr>
              <a:t>억 장비 데이터 </a:t>
            </a:r>
            <a:r>
              <a:rPr lang="en-US" altLang="ko-KR" sz="1600">
                <a:latin typeface="+mn-ea"/>
              </a:rPr>
              <a:t>(</a:t>
            </a:r>
            <a:r>
              <a:rPr lang="ko-KR" altLang="en-US" sz="1600">
                <a:latin typeface="+mn-ea"/>
              </a:rPr>
              <a:t>월 약 </a:t>
            </a:r>
            <a:r>
              <a:rPr lang="en-US" altLang="ko-KR" sz="1600">
                <a:latin typeface="+mn-ea"/>
              </a:rPr>
              <a:t>70GB)</a:t>
            </a:r>
          </a:p>
          <a:p>
            <a:pPr lvl="1"/>
            <a:r>
              <a:rPr lang="ko-KR" altLang="en-US" sz="1200">
                <a:latin typeface="+mn-ea"/>
              </a:rPr>
              <a:t>데이터 수집 일시 </a:t>
            </a:r>
            <a:r>
              <a:rPr lang="en-US" altLang="ko-KR" sz="1200">
                <a:latin typeface="+mn-ea"/>
              </a:rPr>
              <a:t>(YYMMDDHHmmss)</a:t>
            </a:r>
          </a:p>
          <a:p>
            <a:pPr lvl="1"/>
            <a:r>
              <a:rPr lang="en-US" altLang="ko-KR" sz="1200">
                <a:latin typeface="+mn-ea"/>
              </a:rPr>
              <a:t>DC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DC </a:t>
            </a:r>
            <a:r>
              <a:rPr lang="ko-KR" altLang="en-US" sz="1200">
                <a:latin typeface="+mn-ea"/>
              </a:rPr>
              <a:t>전류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전압</a:t>
            </a:r>
            <a:r>
              <a:rPr lang="en-US" altLang="ko-KR" sz="1200">
                <a:latin typeface="+mn-ea"/>
              </a:rPr>
              <a:t>, AC </a:t>
            </a:r>
            <a:r>
              <a:rPr lang="ko-KR" altLang="en-US" sz="1200">
                <a:latin typeface="+mn-ea"/>
              </a:rPr>
              <a:t>전류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방식 전위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en-US" altLang="ko-KR" sz="1200">
                <a:latin typeface="+mn-ea"/>
              </a:rPr>
              <a:t>On Time, Off Time</a:t>
            </a:r>
          </a:p>
          <a:p>
            <a:pPr lvl="1"/>
            <a:r>
              <a:rPr lang="ko-KR" altLang="en-US" sz="1200">
                <a:latin typeface="+mn-ea"/>
              </a:rPr>
              <a:t>입력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장비 온도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문열림</a:t>
            </a:r>
            <a:r>
              <a:rPr lang="en-US" altLang="ko-KR" sz="1200">
                <a:latin typeface="+mn-ea"/>
              </a:rPr>
              <a:t>, RTU</a:t>
            </a:r>
            <a:r>
              <a:rPr lang="ko-KR" altLang="en-US" sz="1200">
                <a:latin typeface="+mn-ea"/>
              </a:rPr>
              <a:t> 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/PCM, ELF/ELCD/LFCD, </a:t>
            </a:r>
            <a:r>
              <a:rPr lang="ko-KR" altLang="en-US" sz="1200">
                <a:latin typeface="+mn-ea"/>
              </a:rPr>
              <a:t>전원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인터럽트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정류기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수동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자동</a:t>
            </a:r>
            <a:r>
              <a:rPr lang="en-US" altLang="ko-KR" sz="1200">
                <a:latin typeface="+mn-ea"/>
              </a:rPr>
              <a:t>, Remote/Local, </a:t>
            </a:r>
            <a:r>
              <a:rPr lang="ko-KR" altLang="en-US" sz="1200">
                <a:latin typeface="+mn-ea"/>
              </a:rPr>
              <a:t>장비 </a:t>
            </a:r>
            <a:r>
              <a:rPr lang="en-US" altLang="ko-KR" sz="1200">
                <a:latin typeface="+mn-ea"/>
              </a:rPr>
              <a:t>Start/Stop, PCM Start/Stop</a:t>
            </a: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AC </a:t>
            </a:r>
            <a:r>
              <a:rPr lang="ko-KR" altLang="en-US" sz="1200">
                <a:latin typeface="+mn-ea"/>
              </a:rPr>
              <a:t>유입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배터리 전압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수신 감도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배관 연결</a:t>
            </a:r>
            <a:r>
              <a:rPr lang="en-US" altLang="ko-KR" sz="1200">
                <a:latin typeface="+mn-ea"/>
              </a:rPr>
              <a:t>/</a:t>
            </a:r>
            <a:r>
              <a:rPr lang="ko-KR" altLang="en-US" sz="1200">
                <a:latin typeface="+mn-ea"/>
              </a:rPr>
              <a:t>해제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수위 센서 </a:t>
            </a:r>
            <a:r>
              <a:rPr lang="en-US" altLang="ko-KR" sz="1200">
                <a:latin typeface="+mn-ea"/>
              </a:rPr>
              <a:t>On/Off</a:t>
            </a:r>
          </a:p>
          <a:p>
            <a:pPr lvl="1"/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압력 </a:t>
            </a:r>
            <a:r>
              <a:rPr lang="en-US" altLang="ko-KR" sz="1200">
                <a:latin typeface="+mn-ea"/>
              </a:rPr>
              <a:t>2,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1, </a:t>
            </a:r>
            <a:r>
              <a:rPr lang="ko-KR" altLang="en-US" sz="1200">
                <a:latin typeface="+mn-ea"/>
              </a:rPr>
              <a:t>가스 농도 </a:t>
            </a:r>
            <a:r>
              <a:rPr lang="en-US" altLang="ko-KR" sz="1200">
                <a:latin typeface="+mn-ea"/>
              </a:rPr>
              <a:t>2</a:t>
            </a:r>
          </a:p>
          <a:p>
            <a:pPr lvl="1"/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RSRP,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SNR, </a:t>
            </a:r>
            <a:r>
              <a:rPr lang="ko-KR" altLang="en-US" sz="1200">
                <a:latin typeface="+mn-ea"/>
              </a:rPr>
              <a:t>수신 감도 </a:t>
            </a:r>
            <a:r>
              <a:rPr lang="en-US" altLang="ko-KR" sz="1200">
                <a:latin typeface="+mn-ea"/>
              </a:rPr>
              <a:t>RSRQ, </a:t>
            </a:r>
            <a:r>
              <a:rPr lang="ko-KR" altLang="en-US" sz="1200">
                <a:latin typeface="+mn-ea"/>
              </a:rPr>
              <a:t>습도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위도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경도</a:t>
            </a:r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Analog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1~5,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Digital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Input 1~5</a:t>
            </a:r>
          </a:p>
          <a:p>
            <a:pPr lvl="1"/>
            <a:r>
              <a:rPr lang="ko-KR" altLang="en-US" sz="1200">
                <a:latin typeface="+mn-ea"/>
              </a:rPr>
              <a:t>두께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신호 세기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온도 </a:t>
            </a:r>
            <a:r>
              <a:rPr lang="en-US" altLang="ko-KR" sz="1200">
                <a:latin typeface="+mn-ea"/>
              </a:rPr>
              <a:t>1~4, </a:t>
            </a:r>
            <a:r>
              <a:rPr lang="ko-KR" altLang="en-US" sz="1200">
                <a:latin typeface="+mn-ea"/>
              </a:rPr>
              <a:t>에러 코드</a:t>
            </a:r>
            <a:r>
              <a:rPr lang="en-US" altLang="ko-KR" sz="1200">
                <a:latin typeface="+mn-ea"/>
              </a:rPr>
              <a:t>, </a:t>
            </a:r>
          </a:p>
          <a:p>
            <a:pPr lvl="1"/>
            <a:r>
              <a:rPr lang="ko-KR" altLang="en-US" sz="1200">
                <a:latin typeface="+mn-ea"/>
              </a:rPr>
              <a:t>운전 상태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현재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 일시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직전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 일자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초기 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설정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연산 압력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제어 활동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잔여 대기시간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상태 코드</a:t>
            </a:r>
            <a:endParaRPr lang="en-US" altLang="ko-KR" sz="1200">
              <a:latin typeface="+mn-ea"/>
            </a:endParaRPr>
          </a:p>
          <a:p>
            <a:r>
              <a:rPr lang="ko-KR" altLang="en-US" sz="1600">
                <a:latin typeface="+mn-ea"/>
              </a:rPr>
              <a:t>약 </a:t>
            </a:r>
            <a:r>
              <a:rPr lang="en-US" altLang="ko-KR" sz="1600">
                <a:latin typeface="+mn-ea"/>
              </a:rPr>
              <a:t>3,000</a:t>
            </a:r>
            <a:r>
              <a:rPr lang="ko-KR" altLang="en-US" sz="1600">
                <a:latin typeface="+mn-ea"/>
              </a:rPr>
              <a:t>만 알림 데이터</a:t>
            </a:r>
            <a:endParaRPr lang="en-US" altLang="ko-KR" sz="1600">
              <a:latin typeface="+mn-ea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55367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코스피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코스닥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지수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주식 선물 옵션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상품 선물 옵션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종목 </a:t>
            </a:r>
            <a:r>
              <a:rPr lang="en-US" altLang="ko-KR" sz="1600">
                <a:latin typeface="+mn-ea"/>
              </a:rPr>
              <a:t>: </a:t>
            </a:r>
            <a:r>
              <a:rPr lang="ko-KR" altLang="en-US" sz="1600">
                <a:latin typeface="+mn-ea"/>
              </a:rPr>
              <a:t>나스닥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뉴욕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아멕스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상해지수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심천지수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도쿄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홍콩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하노이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호치민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해외 주식</a:t>
            </a:r>
            <a:r>
              <a:rPr lang="en-US" altLang="ko-KR" sz="1600">
                <a:latin typeface="+mn-ea"/>
              </a:rPr>
              <a:t>/</a:t>
            </a:r>
            <a:r>
              <a:rPr lang="ko-KR" altLang="en-US" sz="1600">
                <a:latin typeface="+mn-ea"/>
              </a:rPr>
              <a:t>지수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해외 선물 옵션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상품 기본 조회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업종 기간별 시세</a:t>
            </a:r>
            <a:r>
              <a:rPr lang="en-US" altLang="ko-KR" sz="1600">
                <a:latin typeface="+mn-ea"/>
              </a:rPr>
              <a:t>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국내주식 기간별 시세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주봉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월봉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 당일 분봉 조회</a:t>
            </a:r>
            <a:r>
              <a:rPr lang="en-US" altLang="ko-KR" sz="1600">
                <a:latin typeface="+mn-ea"/>
              </a:rPr>
              <a:t>		: </a:t>
            </a:r>
            <a:r>
              <a:rPr lang="ko-KR" altLang="en-US" sz="1600">
                <a:latin typeface="+mn-ea"/>
              </a:rPr>
              <a:t>분봉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일자별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시간대별 체결</a:t>
            </a:r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주식현재가 시간외 시간별 체결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AED3DE-8392-557A-141D-1249A6B65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553" y="383177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633417A-A91F-CB11-8FE4-0BE904B3A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3859545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0412643-DC6D-E160-05BA-5333E81D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46" y="5508812"/>
            <a:ext cx="884321" cy="88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C34ECA-2888-9314-2CD4-87FAAFDFD776}"/>
              </a:ext>
            </a:extLst>
          </p:cNvPr>
          <p:cNvSpPr txBox="1"/>
          <p:nvPr/>
        </p:nvSpPr>
        <p:spPr>
          <a:xfrm>
            <a:off x="8401569" y="5816297"/>
            <a:ext cx="778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aaa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432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Optimizer</a:t>
            </a:r>
          </a:p>
          <a:p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2,620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6065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y = f(x)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9C427-8F0A-3F81-78C8-79309563331D}"/>
              </a:ext>
            </a:extLst>
          </p:cNvPr>
          <p:cNvSpPr txBox="1"/>
          <p:nvPr/>
        </p:nvSpPr>
        <p:spPr>
          <a:xfrm>
            <a:off x="344106" y="4317726"/>
            <a:ext cx="2160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ppp</a:t>
            </a: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E4FDD4-E4F0-0ABB-D58B-22363AA5C67E}"/>
              </a:ext>
            </a:extLst>
          </p:cNvPr>
          <p:cNvSpPr txBox="1"/>
          <p:nvPr/>
        </p:nvSpPr>
        <p:spPr>
          <a:xfrm>
            <a:off x="2360712" y="196226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소설은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89F9E-1C51-FF67-6D8C-A3107EB6BC47}"/>
              </a:ext>
            </a:extLst>
          </p:cNvPr>
          <p:cNvSpPr txBox="1"/>
          <p:nvPr/>
        </p:nvSpPr>
        <p:spPr>
          <a:xfrm>
            <a:off x="2360712" y="386120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대표적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A8F58D-5244-EFA6-7D0C-87B0F2AD11B0}"/>
              </a:ext>
            </a:extLst>
          </p:cNvPr>
          <p:cNvSpPr txBox="1"/>
          <p:nvPr/>
        </p:nvSpPr>
        <p:spPr>
          <a:xfrm>
            <a:off x="2360712" y="59547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산문</a:t>
            </a: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7" y="2294911"/>
            <a:ext cx="4258915" cy="430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 u="sng">
                <a:latin typeface="+mn-ea"/>
              </a:rPr>
              <a:t>전통적인 광학 기법</a:t>
            </a:r>
            <a:r>
              <a:rPr lang="ko-KR" altLang="en-US" sz="1400">
                <a:latin typeface="+mn-ea"/>
              </a:rPr>
              <a:t>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원본 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초당 </a:t>
            </a:r>
            <a:r>
              <a:rPr lang="en-US" altLang="ko-KR" sz="1400">
                <a:latin typeface="+mn-ea"/>
              </a:rPr>
              <a:t>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 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32814</TotalTime>
  <Words>17728</Words>
  <Application>Microsoft Office PowerPoint</Application>
  <PresentationFormat>A4 용지(210x297mm)</PresentationFormat>
  <Paragraphs>3705</Paragraphs>
  <Slides>240</Slides>
  <Notes>219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240</vt:i4>
      </vt:variant>
    </vt:vector>
  </HeadingPairs>
  <TitlesOfParts>
    <vt:vector size="250" baseType="lpstr">
      <vt:lpstr>-apple-system</vt:lpstr>
      <vt:lpstr>Menlo</vt:lpstr>
      <vt:lpstr>SF Mono</vt:lpstr>
      <vt:lpstr>맑은 고딕</vt:lpstr>
      <vt:lpstr>Arial</vt:lpstr>
      <vt:lpstr>Cambria Math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Embedding</vt:lpstr>
      <vt:lpstr>Embedding</vt:lpstr>
      <vt:lpstr>Embedding</vt:lpstr>
      <vt:lpstr>Embedding</vt:lpstr>
      <vt:lpstr>Embedding</vt:lpstr>
      <vt:lpstr>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3935</cp:revision>
  <cp:lastPrinted>2022-05-11T11:02:30Z</cp:lastPrinted>
  <dcterms:created xsi:type="dcterms:W3CDTF">2006-10-05T04:04:58Z</dcterms:created>
  <dcterms:modified xsi:type="dcterms:W3CDTF">2023-09-06T17:34:36Z</dcterms:modified>
</cp:coreProperties>
</file>